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  <p:sldId id="264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C7BE"/>
    <a:srgbClr val="126A05"/>
    <a:srgbClr val="1EA609"/>
    <a:srgbClr val="000000"/>
    <a:srgbClr val="D10000"/>
    <a:srgbClr val="0000CB"/>
    <a:srgbClr val="370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-112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11/12/14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11/12/14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11/12/14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95412"/>
            <a:ext cx="7772400" cy="1470025"/>
          </a:xfrm>
        </p:spPr>
        <p:txBody>
          <a:bodyPr/>
          <a:lstStyle/>
          <a:p>
            <a:r>
              <a:rPr lang="en-US" dirty="0" smtClean="0">
                <a:latin typeface="Arial Rounded MT Bold"/>
                <a:cs typeface="Arial Rounded MT Bold"/>
              </a:rPr>
              <a:t>Eye-</a:t>
            </a:r>
            <a:r>
              <a:rPr lang="en-US" dirty="0">
                <a:latin typeface="Arial Rounded MT Bold"/>
                <a:cs typeface="Arial Rounded MT Bold"/>
              </a:rPr>
              <a:t>T</a:t>
            </a:r>
            <a:r>
              <a:rPr lang="en-US" dirty="0" smtClean="0">
                <a:latin typeface="Arial Rounded MT Bold"/>
                <a:cs typeface="Arial Rounded MT Bold"/>
              </a:rPr>
              <a:t>racking Experiment</a:t>
            </a:r>
            <a:endParaRPr lang="en-US" dirty="0">
              <a:latin typeface="Arial Rounded MT Bold"/>
              <a:cs typeface="Arial Rounded MT Bold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0000" y="2654300"/>
            <a:ext cx="6400800" cy="175260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Arial Rounded MT Bold"/>
                <a:cs typeface="Arial Rounded MT Bold"/>
              </a:rPr>
              <a:t>1</a:t>
            </a:r>
          </a:p>
          <a:p>
            <a:r>
              <a:rPr lang="en-US" dirty="0" smtClean="0">
                <a:solidFill>
                  <a:schemeClr val="tx1"/>
                </a:solidFill>
                <a:latin typeface="Arial Rounded MT Bold"/>
                <a:cs typeface="Arial Rounded MT Bold"/>
              </a:rPr>
              <a:t>Experiment Set-Up</a:t>
            </a:r>
            <a:endParaRPr lang="en-US" dirty="0">
              <a:solidFill>
                <a:schemeClr val="tx1"/>
              </a:solidFill>
              <a:latin typeface="Arial Rounded MT Bold"/>
              <a:cs typeface="Arial Rounded MT Bold"/>
            </a:endParaRPr>
          </a:p>
        </p:txBody>
      </p:sp>
    </p:spTree>
    <p:extLst>
      <p:ext uri="{BB962C8B-B14F-4D97-AF65-F5344CB8AC3E}">
        <p14:creationId xmlns:p14="http://schemas.microsoft.com/office/powerpoint/2010/main" val="335495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20141112_112757-whole-computer-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838200"/>
            <a:ext cx="8902700" cy="50077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130300" y="12700"/>
            <a:ext cx="7442200" cy="1752600"/>
          </a:xfrm>
        </p:spPr>
        <p:txBody>
          <a:bodyPr/>
          <a:lstStyle/>
          <a:p>
            <a:r>
              <a:rPr lang="en-US" dirty="0" smtClean="0">
                <a:solidFill>
                  <a:srgbClr val="370002"/>
                </a:solidFill>
                <a:latin typeface="Arial Rounded MT Bold"/>
                <a:cs typeface="Arial Rounded MT Bold"/>
              </a:rPr>
              <a:t>Equipment: Computer &amp; </a:t>
            </a:r>
            <a:r>
              <a:rPr lang="en-US" dirty="0" err="1" smtClean="0">
                <a:solidFill>
                  <a:srgbClr val="370002"/>
                </a:solidFill>
                <a:latin typeface="Arial Rounded MT Bold"/>
                <a:cs typeface="Arial Rounded MT Bold"/>
              </a:rPr>
              <a:t>eyetracker</a:t>
            </a:r>
            <a:endParaRPr lang="en-US" dirty="0">
              <a:solidFill>
                <a:srgbClr val="370002"/>
              </a:solidFill>
              <a:latin typeface="Arial Rounded MT Bold"/>
              <a:cs typeface="Arial Rounded MT Bold"/>
            </a:endParaRPr>
          </a:p>
        </p:txBody>
      </p:sp>
    </p:spTree>
    <p:extLst>
      <p:ext uri="{BB962C8B-B14F-4D97-AF65-F5344CB8AC3E}">
        <p14:creationId xmlns:p14="http://schemas.microsoft.com/office/powerpoint/2010/main" val="3471000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84300" y="25400"/>
            <a:ext cx="6400800" cy="1752600"/>
          </a:xfrm>
        </p:spPr>
        <p:txBody>
          <a:bodyPr/>
          <a:lstStyle/>
          <a:p>
            <a:r>
              <a:rPr lang="en-US" dirty="0" smtClean="0">
                <a:solidFill>
                  <a:srgbClr val="370002"/>
                </a:solidFill>
                <a:latin typeface="Arial Rounded MT Bold"/>
                <a:cs typeface="Arial Rounded MT Bold"/>
              </a:rPr>
              <a:t>Equipment: Eye-tracker</a:t>
            </a:r>
            <a:endParaRPr lang="en-US" dirty="0">
              <a:solidFill>
                <a:srgbClr val="370002"/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2" name="Picture 1" descr="20141112_112806-eyetrack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678" y="1384300"/>
            <a:ext cx="7495822" cy="4216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09604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84300" y="25400"/>
            <a:ext cx="6400800" cy="1358900"/>
          </a:xfrm>
        </p:spPr>
        <p:txBody>
          <a:bodyPr/>
          <a:lstStyle/>
          <a:p>
            <a:r>
              <a:rPr lang="en-US" dirty="0" smtClean="0">
                <a:solidFill>
                  <a:srgbClr val="370002"/>
                </a:solidFill>
                <a:latin typeface="Arial Rounded MT Bold"/>
                <a:cs typeface="Arial Rounded MT Bold"/>
              </a:rPr>
              <a:t>1 Step: Calibrate the eye-tracker: </a:t>
            </a:r>
            <a:r>
              <a:rPr lang="en-US" dirty="0" smtClean="0">
                <a:solidFill>
                  <a:srgbClr val="0000CB"/>
                </a:solidFill>
                <a:latin typeface="Arial Rounded MT Bold"/>
                <a:cs typeface="Arial Rounded MT Bold"/>
              </a:rPr>
              <a:t>Screen</a:t>
            </a:r>
            <a:endParaRPr lang="en-US" dirty="0">
              <a:solidFill>
                <a:srgbClr val="0000CB"/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714500"/>
            <a:ext cx="5486400" cy="342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3764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84300" y="25400"/>
            <a:ext cx="6400800" cy="13589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370002"/>
                </a:solidFill>
                <a:latin typeface="Arial Rounded MT Bold"/>
                <a:cs typeface="Arial Rounded MT Bold"/>
              </a:rPr>
              <a:t>1 Step: Calibrate the eye-tracker: </a:t>
            </a:r>
            <a:r>
              <a:rPr lang="en-US" dirty="0" smtClean="0">
                <a:solidFill>
                  <a:srgbClr val="0000CB"/>
                </a:solidFill>
                <a:latin typeface="Arial Rounded MT Bold"/>
                <a:cs typeface="Arial Rounded MT Bold"/>
              </a:rPr>
              <a:t>Look with both eyes towards the screen. You need to obtain this:</a:t>
            </a:r>
            <a:endParaRPr lang="en-US" dirty="0">
              <a:solidFill>
                <a:srgbClr val="0000CB"/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714500"/>
            <a:ext cx="5486400" cy="342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058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84300" y="25400"/>
            <a:ext cx="6400800" cy="13589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70002"/>
                </a:solidFill>
                <a:latin typeface="Arial Rounded MT Bold"/>
                <a:cs typeface="Arial Rounded MT Bold"/>
              </a:rPr>
              <a:t>1 Step: Calibrate the eye-tracker: </a:t>
            </a:r>
            <a:r>
              <a:rPr lang="en-US" dirty="0" smtClean="0">
                <a:solidFill>
                  <a:srgbClr val="0000CB"/>
                </a:solidFill>
                <a:latin typeface="Arial Rounded MT Bold"/>
                <a:cs typeface="Arial Rounded MT Bold"/>
              </a:rPr>
              <a:t>Press on “Calibrate”</a:t>
            </a:r>
            <a:endParaRPr lang="en-US" dirty="0">
              <a:solidFill>
                <a:srgbClr val="0000CB"/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714500"/>
            <a:ext cx="5486400" cy="3429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2" name="Oval 1"/>
          <p:cNvSpPr/>
          <p:nvPr/>
        </p:nvSpPr>
        <p:spPr>
          <a:xfrm>
            <a:off x="3505200" y="3822700"/>
            <a:ext cx="800100" cy="21590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Arrow 3"/>
          <p:cNvSpPr/>
          <p:nvPr/>
        </p:nvSpPr>
        <p:spPr>
          <a:xfrm rot="18795601">
            <a:off x="3561960" y="2275019"/>
            <a:ext cx="3795400" cy="345740"/>
          </a:xfrm>
          <a:prstGeom prst="leftArrow">
            <a:avLst>
              <a:gd name="adj1" fmla="val 50000"/>
              <a:gd name="adj2" fmla="val 102977"/>
            </a:avLst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296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4914900" y="1384300"/>
            <a:ext cx="4089400" cy="27844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84300" y="25400"/>
            <a:ext cx="7620000" cy="1358900"/>
          </a:xfrm>
        </p:spPr>
        <p:txBody>
          <a:bodyPr>
            <a:normAutofit fontScale="92500"/>
          </a:bodyPr>
          <a:lstStyle/>
          <a:p>
            <a:r>
              <a:rPr lang="en-US" dirty="0" smtClean="0">
                <a:solidFill>
                  <a:srgbClr val="370002"/>
                </a:solidFill>
                <a:latin typeface="Arial Rounded MT Bold"/>
                <a:cs typeface="Arial Rounded MT Bold"/>
              </a:rPr>
              <a:t>1 Step: Calibrate the eye-tracker: </a:t>
            </a:r>
            <a:r>
              <a:rPr lang="en-US" dirty="0" smtClean="0">
                <a:solidFill>
                  <a:srgbClr val="0000CB"/>
                </a:solidFill>
                <a:latin typeface="Arial Rounded MT Bold"/>
                <a:cs typeface="Arial Rounded MT Bold"/>
              </a:rPr>
              <a:t>Follow with your eyes </a:t>
            </a:r>
            <a:r>
              <a:rPr lang="en-US" dirty="0" smtClean="0">
                <a:solidFill>
                  <a:srgbClr val="D10000"/>
                </a:solidFill>
                <a:latin typeface="Arial Rounded MT Bold"/>
                <a:cs typeface="Arial Rounded MT Bold"/>
              </a:rPr>
              <a:t>the red circle - 1</a:t>
            </a:r>
            <a:endParaRPr lang="en-US" dirty="0">
              <a:solidFill>
                <a:srgbClr val="D10000"/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203200" y="1752600"/>
            <a:ext cx="6172200" cy="42497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56577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84300" y="25400"/>
            <a:ext cx="6400800" cy="13589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370002"/>
                </a:solidFill>
                <a:latin typeface="Arial Rounded MT Bold"/>
                <a:cs typeface="Arial Rounded MT Bold"/>
              </a:rPr>
              <a:t>1 Step: Calibrate the eye-tracker: </a:t>
            </a:r>
            <a:r>
              <a:rPr lang="en-US" dirty="0" smtClean="0">
                <a:solidFill>
                  <a:srgbClr val="0000CB"/>
                </a:solidFill>
                <a:latin typeface="Arial Rounded MT Bold"/>
                <a:cs typeface="Arial Rounded MT Bold"/>
              </a:rPr>
              <a:t>Follow with your eyes </a:t>
            </a:r>
            <a:r>
              <a:rPr lang="en-US" dirty="0" smtClean="0">
                <a:solidFill>
                  <a:srgbClr val="D10000"/>
                </a:solidFill>
                <a:latin typeface="Arial Rounded MT Bold"/>
                <a:cs typeface="Arial Rounded MT Bold"/>
              </a:rPr>
              <a:t>the red circle - 2</a:t>
            </a:r>
            <a:endParaRPr lang="en-US" dirty="0">
              <a:solidFill>
                <a:srgbClr val="D10000"/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266700" y="1346200"/>
            <a:ext cx="3835400" cy="2755900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>
          <a:blip r:embed="rId3"/>
          <a:stretch>
            <a:fillRect/>
          </a:stretch>
        </p:blipFill>
        <p:spPr>
          <a:xfrm>
            <a:off x="3073400" y="2498725"/>
            <a:ext cx="5943600" cy="37147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06670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84300" y="25400"/>
            <a:ext cx="6400800" cy="135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70002"/>
                </a:solidFill>
                <a:latin typeface="Arial Rounded MT Bold"/>
                <a:cs typeface="Arial Rounded MT Bold"/>
              </a:rPr>
              <a:t>2</a:t>
            </a:r>
            <a:r>
              <a:rPr lang="en-US" dirty="0" smtClean="0">
                <a:solidFill>
                  <a:srgbClr val="370002"/>
                </a:solidFill>
                <a:latin typeface="Arial Rounded MT Bold"/>
                <a:cs typeface="Arial Rounded MT Bold"/>
              </a:rPr>
              <a:t> Step: User Interface: </a:t>
            </a:r>
            <a:r>
              <a:rPr lang="en-US" dirty="0" smtClean="0">
                <a:solidFill>
                  <a:srgbClr val="0000CB"/>
                </a:solidFill>
                <a:latin typeface="Arial Rounded MT Bold"/>
                <a:cs typeface="Arial Rounded MT Bold"/>
              </a:rPr>
              <a:t>Log in</a:t>
            </a:r>
            <a:endParaRPr lang="en-US" dirty="0">
              <a:solidFill>
                <a:srgbClr val="D10000"/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2" name="Picture 1" descr="Welcome scree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863600"/>
            <a:ext cx="6070600" cy="3182169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825499" y="2235200"/>
            <a:ext cx="1189567" cy="364066"/>
          </a:xfrm>
          <a:prstGeom prst="ellipse">
            <a:avLst/>
          </a:prstGeom>
          <a:noFill/>
          <a:ln w="19050" cmpd="sng">
            <a:solidFill>
              <a:srgbClr val="D1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ogi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5" t="-3" r="42500" b="27994"/>
          <a:stretch/>
        </p:blipFill>
        <p:spPr>
          <a:xfrm>
            <a:off x="3221566" y="2869220"/>
            <a:ext cx="5274734" cy="342998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903728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5183</TotalTime>
  <Words>110</Words>
  <Application>Microsoft Macintosh PowerPoint</Application>
  <PresentationFormat>On-screen Show (4:3)</PresentationFormat>
  <Paragraphs>11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Eye-Tracking Experiment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Irina Temnikova</cp:lastModifiedBy>
  <cp:revision>77</cp:revision>
  <dcterms:created xsi:type="dcterms:W3CDTF">2010-04-12T23:12:02Z</dcterms:created>
  <dcterms:modified xsi:type="dcterms:W3CDTF">2014-11-15T21:07:37Z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